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Petrona"/>
      <p:regular r:id="rId20"/>
    </p:embeddedFont>
    <p:embeddedFont>
      <p:font typeface="Petrona"/>
      <p:regular r:id="rId21"/>
    </p:embeddedFont>
    <p:embeddedFont>
      <p:font typeface="Petrona"/>
      <p:regular r:id="rId22"/>
    </p:embeddedFont>
    <p:embeddedFont>
      <p:font typeface="Petrona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  <p:embeddedFont>
      <p:font typeface="Inter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4.xml"/><Relationship Id="rId7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8171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Navigating the Entrepreneurial Journey: From Vision to Reality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4131112"/>
            <a:ext cx="7556421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Embark on a transformative journey through entrepreneurship. This presentation explores the essential steps to start a business and illustrates them with a compelling case study of Spanx’s success. Whether you're an aspiring entrepreneur or a business student, gain practical insights to convert your vision into a thriving reality. Let’s unravel the process from initial decision-making to managing and scaling your enterprise.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949"/>
            <a:ext cx="91261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Core Strategies for Spanx’s Success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7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Continual product development diversified Spanx’s apparel lines.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0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Branding: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Leveraged credible endorsements to quickly gain trust and visibility.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Bootstrapping: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Maintained control and minimized early financial risks.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4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Focus: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Ensured product excellence while scaling production and team.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6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Adaptation: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Responsive to consumer needs, expanding beyond original niche.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9949"/>
            <a:ext cx="601087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Decisions of Spanx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47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Maintaining control: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Sara avoided investors to keep ownership and vision intact.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90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Bootstrapping wisely: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Used personal savings to fund early product development and production.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22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Focused marketing: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Leveraged endorsements like Oprah to build credibility fast.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44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innovation: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Expanded from hosiery to diverse shaping apparel strategically.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66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Scaling carefully: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Balanced growth with quality control to preserve brand reputation.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5829"/>
            <a:ext cx="1272540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Takeaways from the Entrepreneurial Journey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4860250"/>
            <a:ext cx="4196358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Passion &amp; Vision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56028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Entrepreneurship thrives on personal drive and clear vision, not luck or innate traits alone.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60250"/>
            <a:ext cx="4196358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Balanced Planning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5451396" y="5602843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 ventures balance opportunity, resources, and team dynamics with thorough feasibility checks.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60250"/>
            <a:ext cx="4196358" cy="2428637"/>
          </a:xfrm>
          <a:prstGeom prst="roundRect">
            <a:avLst>
              <a:gd name="adj" fmla="val 392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09468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Adaptive Growth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9874568" y="56028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Scaling requires managing finances, culture, and innovation strategically to sustain growth.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4441" y="407075"/>
            <a:ext cx="7610356" cy="485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spc="-6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Your Next Steps as an Aspiring Entrepreneur</a:t>
            </a:r>
            <a:endParaRPr lang="en-US" sz="3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441" y="1114782"/>
            <a:ext cx="740093" cy="88808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66466" y="1262777"/>
            <a:ext cx="2663309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spc="-3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Identify Passion &amp; Opportunity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6966466" y="1594366"/>
            <a:ext cx="714589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by reflecting on your own experiences and market gaps you care deeply about.</a:t>
            </a:r>
            <a:endParaRPr lang="en-US" sz="1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441" y="2002869"/>
            <a:ext cx="740093" cy="8880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966466" y="2150864"/>
            <a:ext cx="2111097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spc="-3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Develop &amp; Validate Ideas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6966466" y="2482453"/>
            <a:ext cx="714589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in brainstorming, feasibility studies, and gather feedback to refine your concept.</a:t>
            </a:r>
            <a:endParaRPr lang="en-US" sz="11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41" y="2890957"/>
            <a:ext cx="740093" cy="88808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66466" y="3038951"/>
            <a:ext cx="2424470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spc="-3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Plan &amp; Execute Firm Launch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6966466" y="3370540"/>
            <a:ext cx="714589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business model, secure funding, and launch with clear goals and resilience.</a:t>
            </a:r>
            <a:endParaRPr lang="en-US" sz="11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441" y="3779044"/>
            <a:ext cx="740093" cy="88808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966466" y="3927038"/>
            <a:ext cx="2444115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spc="-31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Manage &amp; Grow Strategically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6966466" y="4258628"/>
            <a:ext cx="7145893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financial discipline, team building, and continuous innovation to scale.</a:t>
            </a:r>
            <a:endParaRPr lang="en-US" sz="1150" dirty="0"/>
          </a:p>
        </p:txBody>
      </p:sp>
      <p:sp>
        <p:nvSpPr>
          <p:cNvPr id="16" name="Text 9"/>
          <p:cNvSpPr/>
          <p:nvPr/>
        </p:nvSpPr>
        <p:spPr>
          <a:xfrm>
            <a:off x="6004441" y="4833580"/>
            <a:ext cx="8107918" cy="4733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Embrace the entrepreneurial journey with knowledge, adaptability, and determination. Your vision can transform into impactful reality.</a:t>
            </a:r>
            <a:endParaRPr lang="en-US" sz="1150" dirty="0"/>
          </a:p>
        </p:txBody>
      </p:sp>
      <p:sp>
        <p:nvSpPr>
          <p:cNvPr id="17" name="Text 10"/>
          <p:cNvSpPr/>
          <p:nvPr/>
        </p:nvSpPr>
        <p:spPr>
          <a:xfrm>
            <a:off x="6004441" y="5528905"/>
            <a:ext cx="8107918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b="1" spc="-61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and Strategies Behind Spanx's Success</a:t>
            </a:r>
            <a:endParaRPr lang="en-US" sz="3050" dirty="0"/>
          </a:p>
        </p:txBody>
      </p:sp>
      <p:sp>
        <p:nvSpPr>
          <p:cNvPr id="18" name="Text 11"/>
          <p:cNvSpPr/>
          <p:nvPr/>
        </p:nvSpPr>
        <p:spPr>
          <a:xfrm>
            <a:off x="6004441" y="6722388"/>
            <a:ext cx="810791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Overcoming Skepticism:</a:t>
            </a:r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Faced initial manufacturer rejection but persevered.</a:t>
            </a:r>
            <a:endParaRPr lang="en-US" sz="1150" dirty="0"/>
          </a:p>
        </p:txBody>
      </p:sp>
      <p:sp>
        <p:nvSpPr>
          <p:cNvPr id="19" name="Text 12"/>
          <p:cNvSpPr/>
          <p:nvPr/>
        </p:nvSpPr>
        <p:spPr>
          <a:xfrm>
            <a:off x="6004441" y="7010876"/>
            <a:ext cx="810791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Endorsements:</a:t>
            </a:r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Leveraged Oprah’s support for brand credibility and visibility.</a:t>
            </a:r>
            <a:endParaRPr lang="en-US" sz="1150" dirty="0"/>
          </a:p>
        </p:txBody>
      </p:sp>
      <p:sp>
        <p:nvSpPr>
          <p:cNvPr id="20" name="Text 13"/>
          <p:cNvSpPr/>
          <p:nvPr/>
        </p:nvSpPr>
        <p:spPr>
          <a:xfrm>
            <a:off x="6004441" y="7299365"/>
            <a:ext cx="810791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Bootstrapping Control:</a:t>
            </a:r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Maintained ownership by using personal savings wisely.</a:t>
            </a:r>
            <a:endParaRPr lang="en-US" sz="1150" dirty="0"/>
          </a:p>
        </p:txBody>
      </p:sp>
      <p:sp>
        <p:nvSpPr>
          <p:cNvPr id="21" name="Text 14"/>
          <p:cNvSpPr/>
          <p:nvPr/>
        </p:nvSpPr>
        <p:spPr>
          <a:xfrm>
            <a:off x="6004441" y="7587853"/>
            <a:ext cx="8107918" cy="236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Innovative Expansion:</a:t>
            </a:r>
            <a:pPr algn="l" indent="0" marL="0">
              <a:lnSpc>
                <a:spcPts val="1850"/>
              </a:lnSpc>
              <a:buNone/>
            </a:pPr>
            <a:r>
              <a:rPr lang="en-US" sz="1150" spc="-2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Diversified product lines while staying true to core values.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750808"/>
            <a:ext cx="7664529" cy="1387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spc="-8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1: Deciding to Become an Entrepreneur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226135" y="2692598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97454" y="2722305"/>
            <a:ext cx="332899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913007" y="2692598"/>
            <a:ext cx="303978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Recognizing Opportunity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913007" y="3512820"/>
            <a:ext cx="3039785" cy="2028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Entrepreneurship starts by identifying gaps or unmet needs in the market influenced by personal traits like passion and resilience, alongside environmental factors.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4128" y="2692598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35446" y="2722305"/>
            <a:ext cx="332899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10850999" y="2692598"/>
            <a:ext cx="27741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Myth Busting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850999" y="3166110"/>
            <a:ext cx="3039785" cy="2028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Entrepreneurs are made, not born. Calculated risks replace gambling, exemplified by leaders like Jeff Bezos and Steve Jobs embodying vision-driven passion.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26135" y="5990749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97454" y="6020455"/>
            <a:ext cx="332899" cy="416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spc="-5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6913007" y="5990749"/>
            <a:ext cx="277415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Triggers to Start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913007" y="6464260"/>
            <a:ext cx="6977658" cy="1014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 changes or dissatisfaction in current roles often motivate the entrepreneurial decision, as people seek meaningful solutions and independence.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113" y="591383"/>
            <a:ext cx="7638574" cy="1411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b="1" spc="-89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2: Developing Successful Business Ideas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39113" y="2325291"/>
            <a:ext cx="3711773" cy="3485317"/>
          </a:xfrm>
          <a:prstGeom prst="roundRect">
            <a:avLst>
              <a:gd name="adj" fmla="val 25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1760" y="2547938"/>
            <a:ext cx="3109913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Opportunity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760" y="3029664"/>
            <a:ext cx="3266480" cy="171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Ideas emerge from observing trends, solving problems, or leveraging personal experiences, such as tech advances or regulatory shifts.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5913" y="2325291"/>
            <a:ext cx="3711773" cy="3485317"/>
          </a:xfrm>
          <a:prstGeom prst="roundRect">
            <a:avLst>
              <a:gd name="adj" fmla="val 259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8560" y="2547938"/>
            <a:ext cx="2822853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Creative Techniques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88560" y="3029664"/>
            <a:ext cx="326648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Brainstorming sessions like Google’s “20% time”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88560" y="3792855"/>
            <a:ext cx="3266480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opportunity, resources, and team with the Timmons Model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388560" y="4900017"/>
            <a:ext cx="326648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Feasibility analysis before investment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9113" y="6025634"/>
            <a:ext cx="7638574" cy="1614964"/>
          </a:xfrm>
          <a:prstGeom prst="roundRect">
            <a:avLst>
              <a:gd name="adj" fmla="val 559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61760" y="6248281"/>
            <a:ext cx="2822853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44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461760" y="6730008"/>
            <a:ext cx="7193280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spc="-34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Michael Dell identified the direct-to-consumer PC sales gap early on, which became Dell Computers’ foundation.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9959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3: Moving from an Idea to an Entrepreneurial Firm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635454"/>
            <a:ext cx="30190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Model Design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23433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frameworks like the Business Model Canvas to outline value propositions, customer segments, and revenue streams clearly.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52711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Legal structures like LLCs and corporations must be chosen carefully according to liability and tax considerations.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3545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Funding Options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42343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Bootstrapping for early control, like Sara Blakely’s $5k Spanx start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3943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Equity financing through angel investors or VC, as Facebook did with Peter Thiel’s $500k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584454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Grant and partnership engagement, e.g. Tesla’s possible collaborations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5533" y="939522"/>
            <a:ext cx="7785735" cy="1273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spc="-80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Step 4: Managing and Growing the Entrepreneurial Firm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383774" y="2503765"/>
            <a:ext cx="22860" cy="4786313"/>
          </a:xfrm>
          <a:prstGeom prst="roundRect">
            <a:avLst>
              <a:gd name="adj" fmla="val 356504"/>
            </a:avLst>
          </a:prstGeom>
          <a:solidFill>
            <a:srgbClr val="48367C"/>
          </a:solidFill>
          <a:ln/>
        </p:spPr>
      </p:sp>
      <p:sp>
        <p:nvSpPr>
          <p:cNvPr id="5" name="Shape 2"/>
          <p:cNvSpPr/>
          <p:nvPr/>
        </p:nvSpPr>
        <p:spPr>
          <a:xfrm>
            <a:off x="6579156" y="2928818"/>
            <a:ext cx="582097" cy="22860"/>
          </a:xfrm>
          <a:prstGeom prst="roundRect">
            <a:avLst>
              <a:gd name="adj" fmla="val 356504"/>
            </a:avLst>
          </a:prstGeom>
          <a:solidFill>
            <a:srgbClr val="48367C"/>
          </a:solidFill>
          <a:ln/>
        </p:spPr>
      </p:sp>
      <p:sp>
        <p:nvSpPr>
          <p:cNvPr id="6" name="Shape 3"/>
          <p:cNvSpPr/>
          <p:nvPr/>
        </p:nvSpPr>
        <p:spPr>
          <a:xfrm>
            <a:off x="6165533" y="2722007"/>
            <a:ext cx="436483" cy="43648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31017" y="2749272"/>
            <a:ext cx="305514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4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354014" y="2697718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4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Growth Challenges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354014" y="3132296"/>
            <a:ext cx="6597253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agency problems and cash flow is crucial — 60% of startups fail due to poor financial management.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579156" y="4566285"/>
            <a:ext cx="582097" cy="22860"/>
          </a:xfrm>
          <a:prstGeom prst="roundRect">
            <a:avLst>
              <a:gd name="adj" fmla="val 356504"/>
            </a:avLst>
          </a:prstGeom>
          <a:solidFill>
            <a:srgbClr val="48367C"/>
          </a:solidFill>
          <a:ln/>
        </p:spPr>
      </p:sp>
      <p:sp>
        <p:nvSpPr>
          <p:cNvPr id="11" name="Shape 8"/>
          <p:cNvSpPr/>
          <p:nvPr/>
        </p:nvSpPr>
        <p:spPr>
          <a:xfrm>
            <a:off x="6165533" y="4359473"/>
            <a:ext cx="436483" cy="43648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31017" y="4386739"/>
            <a:ext cx="305514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4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354014" y="4335185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4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Scaling Strategies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354014" y="4769763"/>
            <a:ext cx="659725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Franchising for rapid expansion (e.g., Subway’s 40,000+ outlets)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354014" y="5148143"/>
            <a:ext cx="6597253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Encouraging intrapreneurship, like 3M’s culture of innovation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579156" y="6271617"/>
            <a:ext cx="582097" cy="22860"/>
          </a:xfrm>
          <a:prstGeom prst="roundRect">
            <a:avLst>
              <a:gd name="adj" fmla="val 356504"/>
            </a:avLst>
          </a:prstGeom>
          <a:solidFill>
            <a:srgbClr val="48367C"/>
          </a:solidFill>
          <a:ln/>
        </p:spPr>
      </p:sp>
      <p:sp>
        <p:nvSpPr>
          <p:cNvPr id="17" name="Shape 14"/>
          <p:cNvSpPr/>
          <p:nvPr/>
        </p:nvSpPr>
        <p:spPr>
          <a:xfrm>
            <a:off x="6165533" y="6064806"/>
            <a:ext cx="436483" cy="436483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31017" y="6092071"/>
            <a:ext cx="305514" cy="381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48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354014" y="6040517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40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Case Example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354014" y="6475095"/>
            <a:ext cx="6597253" cy="621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spc="-31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Southwest Airlines grew by focusing on cost-efficiency and a strong company culture that fueled sustainable development.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9769"/>
            <a:ext cx="130428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Case Study Part 1: Sara Blakely’s Entrepreneurial Beginning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015264"/>
            <a:ext cx="326278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Recognizing the Problem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61414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Sara was frustrated by visible panty lines and her unfulfilling sales job, catalyzing her drive to create a solution.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015264"/>
            <a:ext cx="333267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Opportunity &amp; Feasibility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61414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She tested prototypes on friends and stores, validating the market need in the undershaped hosiery niche.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015264"/>
            <a:ext cx="326636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Timmons Model Applied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61414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She balanced her opportunity with $5k resources and self-learned patenting, exemplifying resourceful entrepreneurship.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901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Case Study Part 2: Launching Spanx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3734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4976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Bootstrapping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587579" y="3005852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She initially avoided investors to maintain control, using personal savings effectively.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4517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41209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Business Model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587579" y="4920258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sales to high-end retailers, boosted by Oprah’s endorsement for instant credibility and reach.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36615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32650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1587579" y="6834664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Overcame early rejection by manufacturers who underestimated the niche market potential.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9293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spc="-94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Case Study Part 3: Managing and Scaling Spanx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837974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83797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Scaling the Team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790373" y="3346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Transitioned from solo entrepreneur to managing a growing workforce while preserving product quality.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98752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298752"/>
            <a:ext cx="317444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Innovation &amp; Expansion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130534" y="480691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Expanded product lines into menswear and apparel while staying true to core mission of shaping solutions.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759529"/>
            <a:ext cx="170021" cy="1233964"/>
          </a:xfrm>
          <a:prstGeom prst="roundRect">
            <a:avLst>
              <a:gd name="adj" fmla="val 5603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7595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spc="-47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470815" y="626768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First-year sales hit $4 million, evolving into a $1.2 billion global brand recognized for innovation.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417" y="623768"/>
            <a:ext cx="7725966" cy="1834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200"/>
              </a:lnSpc>
              <a:buNone/>
            </a:pPr>
            <a:r>
              <a:rPr lang="en-US" sz="5750" b="1" spc="-116" kern="0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Challenges Faced by Spanx</a:t>
            </a:r>
            <a:endParaRPr lang="en-US" sz="5750" dirty="0"/>
          </a:p>
        </p:txBody>
      </p:sp>
      <p:sp>
        <p:nvSpPr>
          <p:cNvPr id="4" name="Text 1"/>
          <p:cNvSpPr/>
          <p:nvPr/>
        </p:nvSpPr>
        <p:spPr>
          <a:xfrm>
            <a:off x="6195417" y="2762369"/>
            <a:ext cx="7725966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Spanx overcame early skepticism from manufacturers who undervalued the niche market.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95417" y="3638669"/>
            <a:ext cx="772596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Maintaining product quality while scaling the team was a critical hurdle.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95417" y="4190762"/>
            <a:ext cx="7725966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product lines required innovation without losing brand identity.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195417" y="4970740"/>
            <a:ext cx="455771" cy="45577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53714" y="4970740"/>
            <a:ext cx="2944773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Manufacturer Resistance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853714" y="5424607"/>
            <a:ext cx="3103483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doubts on market potential slowed initial production.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159722" y="4970740"/>
            <a:ext cx="455771" cy="45577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18019" y="4970740"/>
            <a:ext cx="265914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Scaling Difficulties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818019" y="5424607"/>
            <a:ext cx="3103483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Balancing growth with quality control was essential for success.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195417" y="6827639"/>
            <a:ext cx="455771" cy="455771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853714" y="6827639"/>
            <a:ext cx="265914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spc="-42" kern="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Innovation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853714" y="7281505"/>
            <a:ext cx="706766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beyond hosiery into apparel required strategic adaptation.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2025-04-20T11:48:29Z</dcterms:created>
  <dcterms:modified xsi:type="dcterms:W3CDTF">2025-04-20T11:48:29Z</dcterms:modified>
</cp:coreProperties>
</file>